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72" r:id="rId8"/>
    <p:sldId id="273" r:id="rId9"/>
    <p:sldId id="265" r:id="rId10"/>
    <p:sldId id="268" r:id="rId11"/>
    <p:sldId id="269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7" r:id="rId27"/>
    <p:sldId id="266" r:id="rId28"/>
    <p:sldId id="264" r:id="rId29"/>
    <p:sldId id="26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66CC"/>
    <a:srgbClr val="5B9BD5"/>
    <a:srgbClr val="FFC000"/>
    <a:srgbClr val="3885FD"/>
    <a:srgbClr val="79ADDD"/>
    <a:srgbClr val="599AD5"/>
    <a:srgbClr val="3B87CD"/>
    <a:srgbClr val="458DCF"/>
    <a:srgbClr val="B6D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8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6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2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7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3458-E8A8-4DD5-9567-1F95CD59807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7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093694" y="1571597"/>
            <a:ext cx="1016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전기차 충전 수요와 교통량을 고려한 급속 충전기 입지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087906" y="3346609"/>
            <a:ext cx="358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이동준 이동규</a:t>
            </a:r>
          </a:p>
        </p:txBody>
      </p:sp>
    </p:spTree>
    <p:extLst>
      <p:ext uri="{BB962C8B-B14F-4D97-AF65-F5344CB8AC3E}">
        <p14:creationId xmlns:p14="http://schemas.microsoft.com/office/powerpoint/2010/main" val="326841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24" y="1347400"/>
            <a:ext cx="6258945" cy="51474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구분된 총인구 데이터 수집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자치구로 분할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입지가 불가한 격자 삭제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다리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활주로 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95403" y="3016666"/>
            <a:ext cx="4079715" cy="3478138"/>
            <a:chOff x="7595403" y="3016666"/>
            <a:chExt cx="4079715" cy="3478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5403" y="3016666"/>
              <a:ext cx="4079715" cy="3478138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 rot="1134260">
              <a:off x="7851570" y="5396242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19479251" flipH="1">
              <a:off x="9459199" y="5242009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20322486" flipH="1">
              <a:off x="9416026" y="4053766"/>
              <a:ext cx="763068" cy="112505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82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62"/>
          <a:stretch/>
        </p:blipFill>
        <p:spPr>
          <a:xfrm>
            <a:off x="523225" y="1435101"/>
            <a:ext cx="6690375" cy="4948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전국 교통량 데이터 수집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별로 일 평균 교통량을 합산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84" y="3073889"/>
            <a:ext cx="4393553" cy="22489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34860" y="3073889"/>
            <a:ext cx="880740" cy="2248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7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75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종합병원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박물관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미술관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격자내에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포함되는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합을 계산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5" y="1347400"/>
            <a:ext cx="6780741" cy="4983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024"/>
          <a:stretch/>
        </p:blipFill>
        <p:spPr>
          <a:xfrm>
            <a:off x="8115299" y="2654300"/>
            <a:ext cx="3352801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58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중심에서  가장 가까운 충전소 </a:t>
            </a:r>
            <a:r>
              <a:rPr lang="ko-KR" altLang="en-US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거리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가까운 충전소까지의 최단거리 산출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유클리디언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거리가 아닌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실거리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도로데이터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잠재력점수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5" y="1336597"/>
            <a:ext cx="6718597" cy="515940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705461" y="3167379"/>
            <a:ext cx="3972052" cy="3328620"/>
            <a:chOff x="7705461" y="3167379"/>
            <a:chExt cx="3972052" cy="332862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5461" y="3167379"/>
              <a:ext cx="3972052" cy="332862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8848724" y="5038724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629899" y="441324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89900" y="5578475"/>
              <a:ext cx="285750" cy="285750"/>
            </a:xfrm>
            <a:prstGeom prst="rect">
              <a:avLst/>
            </a:prstGeom>
            <a:solidFill>
              <a:srgbClr val="FFCC6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817100" y="4127499"/>
              <a:ext cx="285750" cy="285750"/>
            </a:xfrm>
            <a:prstGeom prst="rect">
              <a:avLst/>
            </a:prstGeom>
            <a:solidFill>
              <a:srgbClr val="FFCC6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35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296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OD Matrix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912" r="7961"/>
          <a:stretch/>
        </p:blipFill>
        <p:spPr>
          <a:xfrm>
            <a:off x="1047413" y="1712423"/>
            <a:ext cx="6816436" cy="47173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44327" y="2245363"/>
            <a:ext cx="411480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다른 격자의 중심까지의 거리 산출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도로데이터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격자는 충전소의 입지 후보지이므로 격자 중심을 가상의 충전소의 위치로 간주함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수가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개일 때 </a:t>
            </a:r>
            <a:r>
              <a:rPr lang="en-US" altLang="ko-KR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nxn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짜리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OD Matrix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계산시 기초데이터로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4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3DA293-29D2-EA2A-7BC2-8E5FC05F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6" y="1252233"/>
            <a:ext cx="4934639" cy="4353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47C222-BF94-8F4F-3106-AD1379C6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325" y="900415"/>
            <a:ext cx="4392512" cy="4705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강동구</a:t>
            </a:r>
          </a:p>
        </p:txBody>
      </p:sp>
    </p:spTree>
    <p:extLst>
      <p:ext uri="{BB962C8B-B14F-4D97-AF65-F5344CB8AC3E}">
        <p14:creationId xmlns:p14="http://schemas.microsoft.com/office/powerpoint/2010/main" val="3405880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강북구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강서구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0185-12A7-E3F0-85AA-0E6CECAD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5" y="1039091"/>
            <a:ext cx="3323257" cy="47475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8E45B-530E-3B04-088F-DC6FB0920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31" y="880541"/>
            <a:ext cx="613495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BABE08-58B3-3667-ADB8-2BC65EA2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9" y="1823813"/>
            <a:ext cx="5458587" cy="32103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109F51-D1B2-A9F5-0DD0-D4534BD8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5" y="1380838"/>
            <a:ext cx="399153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9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금천구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34760-8B09-3AB2-5AD0-269EA27F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18" y="1294275"/>
            <a:ext cx="5706271" cy="3715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B8A246-B920-1B6F-35E4-DDA5DAF5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79" y="770326"/>
            <a:ext cx="376290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노원구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도봉구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A9F8AA-A824-7A5D-AA28-3E2256321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5" y="786096"/>
            <a:ext cx="4082968" cy="50157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5EF506-4619-8C8A-BB34-5FCCF32B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72" y="1034632"/>
            <a:ext cx="3314601" cy="45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213409" y="1410233"/>
            <a:ext cx="37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목  차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645457" y="2575645"/>
            <a:ext cx="233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119719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데이터수집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719487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9269509" y="2575645"/>
            <a:ext cx="103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030074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862921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8928863" y="3556391"/>
            <a:ext cx="1721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35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동대문구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96F2A4-DC17-3311-F7CD-E6074498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" y="876151"/>
            <a:ext cx="4820323" cy="47726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6490BA-3417-19BF-13C6-108328BC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420" y="1141477"/>
            <a:ext cx="6477408" cy="4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서대문구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02295-22DA-14D2-6A7E-6A079482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63" y="1357745"/>
            <a:ext cx="5857795" cy="4277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BC06F6-DCB4-FA36-AB30-C0154ECD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39" y="920201"/>
            <a:ext cx="52204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9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서초구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성동구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747C6-6A44-1CA7-C17C-ACCBC79B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5" y="1011381"/>
            <a:ext cx="4320302" cy="4736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776EAD-5C63-4264-B1A8-CFDF7335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40" y="1011381"/>
            <a:ext cx="595395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1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성북구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송파구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BE3E1-1FA3-614D-9202-165EF660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5" y="1317084"/>
            <a:ext cx="5753903" cy="40391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F13A8B-7231-47BC-FAC4-93B3D32E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36" y="1264689"/>
            <a:ext cx="439163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양천구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영등포구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CDFE63-C40A-613C-CA88-BF939ABC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5" y="1040522"/>
            <a:ext cx="4772691" cy="4305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64263B-E722-C6F4-AAB4-5D0A7064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64" y="601430"/>
            <a:ext cx="442974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0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265E6-1347-0AC5-81CC-5BD9F3CBBDDA}"/>
              </a:ext>
            </a:extLst>
          </p:cNvPr>
          <p:cNvSpPr txBox="1"/>
          <p:nvPr/>
        </p:nvSpPr>
        <p:spPr>
          <a:xfrm>
            <a:off x="1203159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E8B1D-6B08-4C31-8FB1-1AAFFF8D6F74}"/>
              </a:ext>
            </a:extLst>
          </p:cNvPr>
          <p:cNvSpPr txBox="1"/>
          <p:nvPr/>
        </p:nvSpPr>
        <p:spPr>
          <a:xfrm>
            <a:off x="7196033" y="5887237"/>
            <a:ext cx="124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은평구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9FE9FC-55EE-98CB-1D62-D012FCAE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7" y="963667"/>
            <a:ext cx="5698235" cy="410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9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883" y="2350094"/>
            <a:ext cx="4214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 사 합 </a:t>
            </a:r>
            <a:r>
              <a:rPr lang="ko-KR" altLang="en-US" sz="5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니</a:t>
            </a: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74638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8" y="2729659"/>
            <a:ext cx="3837195" cy="310538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237632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673106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802730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7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485969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11" y="2496421"/>
            <a:ext cx="3125960" cy="32719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007829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2548065"/>
            <a:ext cx="2867487" cy="32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4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384949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419225" y="1986403"/>
            <a:ext cx="670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친환경 자동차는 화석연료 자동차의 한계를 극복하고 대기오염과 기후변화를 대처하는  확실한 수단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우리나라 순수전기자동차 보급률은 작년 말 기준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1.53%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인프라 부족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평 주행거리가 매년 줄어 들고 있음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(35km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정도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 내의 전기차 충전소의 효율적인 입지 선정 필요 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59" y="2061115"/>
            <a:ext cx="3173333" cy="257700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7305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806"/>
              </p:ext>
            </p:extLst>
          </p:nvPr>
        </p:nvGraphicFramePr>
        <p:xfrm>
          <a:off x="1613649" y="1810878"/>
          <a:ext cx="9036424" cy="3370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529">
                  <a:extLst>
                    <a:ext uri="{9D8B030D-6E8A-4147-A177-3AD203B41FA5}">
                      <a16:colId xmlns:a16="http://schemas.microsoft.com/office/drawing/2014/main" val="2118291639"/>
                    </a:ext>
                  </a:extLst>
                </a:gridCol>
                <a:gridCol w="1920173">
                  <a:extLst>
                    <a:ext uri="{9D8B030D-6E8A-4147-A177-3AD203B41FA5}">
                      <a16:colId xmlns:a16="http://schemas.microsoft.com/office/drawing/2014/main" val="2434746972"/>
                    </a:ext>
                  </a:extLst>
                </a:gridCol>
                <a:gridCol w="1819946">
                  <a:extLst>
                    <a:ext uri="{9D8B030D-6E8A-4147-A177-3AD203B41FA5}">
                      <a16:colId xmlns:a16="http://schemas.microsoft.com/office/drawing/2014/main" val="3729584960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289922405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80300743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4043349777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382643307"/>
                    </a:ext>
                  </a:extLst>
                </a:gridCol>
              </a:tblGrid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데이터명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주요항목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파일명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형태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사이즈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출처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2813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위치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530430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충전소이용률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이용시간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09623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66498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49752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808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유동인구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367133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차량통행량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통행차량수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3392167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POI(</a:t>
                      </a:r>
                      <a:r>
                        <a:rPr lang="ko-KR" altLang="en-US" sz="1100" u="none" strike="noStrike">
                          <a:effectLst/>
                        </a:rPr>
                        <a:t>관심지점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관심지점좌표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12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1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0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13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37566" y="675682"/>
            <a:ext cx="3976255" cy="3976255"/>
            <a:chOff x="2355272" y="886690"/>
            <a:chExt cx="3976255" cy="397625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E624A3-55A0-2E9D-02B6-FB9B531B45FB}"/>
                </a:ext>
              </a:extLst>
            </p:cNvPr>
            <p:cNvGrpSpPr/>
            <p:nvPr/>
          </p:nvGrpSpPr>
          <p:grpSpPr>
            <a:xfrm>
              <a:off x="2355272" y="886690"/>
              <a:ext cx="3976255" cy="3976255"/>
              <a:chOff x="2355272" y="886690"/>
              <a:chExt cx="2355275" cy="235527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89F9C0-BC42-54CB-8ACC-5D1AB7D60865}"/>
                  </a:ext>
                </a:extLst>
              </p:cNvPr>
              <p:cNvSpPr/>
              <p:nvPr/>
            </p:nvSpPr>
            <p:spPr>
              <a:xfrm>
                <a:off x="282632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C81114B-B5AA-1556-CF7C-6374ABEAC66B}"/>
                  </a:ext>
                </a:extLst>
              </p:cNvPr>
              <p:cNvSpPr/>
              <p:nvPr/>
            </p:nvSpPr>
            <p:spPr>
              <a:xfrm>
                <a:off x="3297382" y="1357745"/>
                <a:ext cx="471055" cy="471055"/>
              </a:xfrm>
              <a:prstGeom prst="rect">
                <a:avLst/>
              </a:prstGeom>
              <a:solidFill>
                <a:srgbClr val="458D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C796D97-4C91-FCFA-BB38-C39948DF3CBC}"/>
                  </a:ext>
                </a:extLst>
              </p:cNvPr>
              <p:cNvSpPr/>
              <p:nvPr/>
            </p:nvSpPr>
            <p:spPr>
              <a:xfrm>
                <a:off x="376843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196E76-C759-2183-E5C6-647689F48E92}"/>
                  </a:ext>
                </a:extLst>
              </p:cNvPr>
              <p:cNvSpPr/>
              <p:nvPr/>
            </p:nvSpPr>
            <p:spPr>
              <a:xfrm>
                <a:off x="2826327" y="1828800"/>
                <a:ext cx="471055" cy="471055"/>
              </a:xfrm>
              <a:prstGeom prst="rect">
                <a:avLst/>
              </a:prstGeom>
              <a:solidFill>
                <a:srgbClr val="2C70A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D89DF5-257A-B24A-628E-7766C2982CC6}"/>
                  </a:ext>
                </a:extLst>
              </p:cNvPr>
              <p:cNvSpPr/>
              <p:nvPr/>
            </p:nvSpPr>
            <p:spPr>
              <a:xfrm>
                <a:off x="3297382" y="1828800"/>
                <a:ext cx="471055" cy="471055"/>
              </a:xfrm>
              <a:prstGeom prst="rect">
                <a:avLst/>
              </a:prstGeom>
              <a:solidFill>
                <a:srgbClr val="8EBA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B32087C-2617-C5FE-4668-689C353FFAF2}"/>
                  </a:ext>
                </a:extLst>
              </p:cNvPr>
              <p:cNvSpPr/>
              <p:nvPr/>
            </p:nvSpPr>
            <p:spPr>
              <a:xfrm>
                <a:off x="3768437" y="1828800"/>
                <a:ext cx="471055" cy="471055"/>
              </a:xfrm>
              <a:prstGeom prst="rect">
                <a:avLst/>
              </a:prstGeom>
              <a:solidFill>
                <a:srgbClr val="79AD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6204FE4-48A3-CBD6-763E-22D02DAA126B}"/>
                  </a:ext>
                </a:extLst>
              </p:cNvPr>
              <p:cNvSpPr/>
              <p:nvPr/>
            </p:nvSpPr>
            <p:spPr>
              <a:xfrm>
                <a:off x="282632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2A7D47B-C780-8D73-F3CD-8B05FA5BC388}"/>
                  </a:ext>
                </a:extLst>
              </p:cNvPr>
              <p:cNvSpPr/>
              <p:nvPr/>
            </p:nvSpPr>
            <p:spPr>
              <a:xfrm>
                <a:off x="329738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059F62A-A229-35CD-6276-0F0135D9EE46}"/>
                  </a:ext>
                </a:extLst>
              </p:cNvPr>
              <p:cNvSpPr/>
              <p:nvPr/>
            </p:nvSpPr>
            <p:spPr>
              <a:xfrm>
                <a:off x="3768437" y="2299855"/>
                <a:ext cx="471055" cy="471055"/>
              </a:xfrm>
              <a:prstGeom prst="rect">
                <a:avLst/>
              </a:prstGeom>
              <a:solidFill>
                <a:srgbClr val="599AD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C68993-9BE2-93E9-4650-7CC4C7579508}"/>
                  </a:ext>
                </a:extLst>
              </p:cNvPr>
              <p:cNvSpPr/>
              <p:nvPr/>
            </p:nvSpPr>
            <p:spPr>
              <a:xfrm>
                <a:off x="423949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76BB89-55BC-5251-347A-57D74532E527}"/>
                  </a:ext>
                </a:extLst>
              </p:cNvPr>
              <p:cNvSpPr/>
              <p:nvPr/>
            </p:nvSpPr>
            <p:spPr>
              <a:xfrm>
                <a:off x="3297382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EA7E23-BD63-9E4C-03CF-DB20CE9E33D1}"/>
                  </a:ext>
                </a:extLst>
              </p:cNvPr>
              <p:cNvSpPr/>
              <p:nvPr/>
            </p:nvSpPr>
            <p:spPr>
              <a:xfrm>
                <a:off x="3768437" y="886690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EFD52A9-D9D3-61A3-52DC-4ADC7BC8615D}"/>
                  </a:ext>
                </a:extLst>
              </p:cNvPr>
              <p:cNvSpPr/>
              <p:nvPr/>
            </p:nvSpPr>
            <p:spPr>
              <a:xfrm>
                <a:off x="4239491" y="1357745"/>
                <a:ext cx="471055" cy="471055"/>
              </a:xfrm>
              <a:prstGeom prst="rect">
                <a:avLst/>
              </a:prstGeom>
              <a:solidFill>
                <a:srgbClr val="B6D2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655F0B-637F-99B0-6675-BCAC2A83C504}"/>
                  </a:ext>
                </a:extLst>
              </p:cNvPr>
              <p:cNvSpPr/>
              <p:nvPr/>
            </p:nvSpPr>
            <p:spPr>
              <a:xfrm>
                <a:off x="3297382" y="277091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C2168A9-5C73-52CF-755F-B1EC1C81E25D}"/>
                  </a:ext>
                </a:extLst>
              </p:cNvPr>
              <p:cNvSpPr/>
              <p:nvPr/>
            </p:nvSpPr>
            <p:spPr>
              <a:xfrm>
                <a:off x="235527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E3FA5EA-4A41-FB97-502F-13CF31B341A8}"/>
                  </a:ext>
                </a:extLst>
              </p:cNvPr>
              <p:cNvSpPr/>
              <p:nvPr/>
            </p:nvSpPr>
            <p:spPr>
              <a:xfrm>
                <a:off x="2355272" y="2299855"/>
                <a:ext cx="471055" cy="471055"/>
              </a:xfrm>
              <a:prstGeom prst="rect">
                <a:avLst/>
              </a:prstGeom>
              <a:solidFill>
                <a:srgbClr val="7EB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3F96B6B-42E0-DA49-FA12-2F046F887B8C}"/>
                  </a:ext>
                </a:extLst>
              </p:cNvPr>
              <p:cNvSpPr/>
              <p:nvPr/>
            </p:nvSpPr>
            <p:spPr>
              <a:xfrm>
                <a:off x="2826327" y="2770909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317260A-56E2-0C43-39AE-9E96A709CE0F}"/>
                  </a:ext>
                </a:extLst>
              </p:cNvPr>
              <p:cNvSpPr/>
              <p:nvPr/>
            </p:nvSpPr>
            <p:spPr>
              <a:xfrm>
                <a:off x="4239491" y="2299854"/>
                <a:ext cx="471055" cy="471055"/>
              </a:xfrm>
              <a:prstGeom prst="rect">
                <a:avLst/>
              </a:prstGeom>
              <a:solidFill>
                <a:srgbClr val="3E89C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34C42B5-22AD-8939-7B66-B24CCF43283D}"/>
                </a:ext>
              </a:extLst>
            </p:cNvPr>
            <p:cNvSpPr/>
            <p:nvPr/>
          </p:nvSpPr>
          <p:spPr>
            <a:xfrm>
              <a:off x="4524891" y="182414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262864D-4A05-D29A-FB72-B8798897817C}"/>
                </a:ext>
              </a:extLst>
            </p:cNvPr>
            <p:cNvSpPr/>
            <p:nvPr/>
          </p:nvSpPr>
          <p:spPr>
            <a:xfrm>
              <a:off x="3332012" y="2874817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27B2985-46BC-BBD6-871E-4DCD0E4F2E4E}"/>
                </a:ext>
              </a:extLst>
            </p:cNvPr>
            <p:cNvSpPr/>
            <p:nvPr/>
          </p:nvSpPr>
          <p:spPr>
            <a:xfrm>
              <a:off x="5717765" y="344146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E0CFA3-BF9B-1783-2451-A6776F079EBB}"/>
                </a:ext>
              </a:extLst>
            </p:cNvPr>
            <p:cNvSpPr/>
            <p:nvPr/>
          </p:nvSpPr>
          <p:spPr>
            <a:xfrm>
              <a:off x="3729638" y="3056309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D5B14134-9758-B6D3-DF73-05F1B3848C52}"/>
                </a:ext>
              </a:extLst>
            </p:cNvPr>
            <p:cNvSpPr/>
            <p:nvPr/>
          </p:nvSpPr>
          <p:spPr>
            <a:xfrm>
              <a:off x="5255714" y="2894208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697C1C4D-7E29-5D0B-0160-4974A4BFE2F7}"/>
                </a:ext>
              </a:extLst>
            </p:cNvPr>
            <p:cNvSpPr/>
            <p:nvPr/>
          </p:nvSpPr>
          <p:spPr>
            <a:xfrm>
              <a:off x="3314001" y="3540472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20208" y="703976"/>
            <a:ext cx="1326330" cy="589436"/>
            <a:chOff x="6963981" y="1671258"/>
            <a:chExt cx="1326330" cy="58943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FF3DD7-1E81-1E9B-52FC-1DDD8A1DB8DA}"/>
                </a:ext>
              </a:extLst>
            </p:cNvPr>
            <p:cNvSpPr/>
            <p:nvPr/>
          </p:nvSpPr>
          <p:spPr>
            <a:xfrm>
              <a:off x="6972987" y="2014264"/>
              <a:ext cx="90000" cy="90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88EF5E-FE0F-634D-532A-4048B7F51DF0}"/>
                </a:ext>
              </a:extLst>
            </p:cNvPr>
            <p:cNvSpPr txBox="1"/>
            <p:nvPr/>
          </p:nvSpPr>
          <p:spPr>
            <a:xfrm>
              <a:off x="7145446" y="1952917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관심 지점</a:t>
              </a:r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592A9FA4-5596-DD10-779A-592D44340FD6}"/>
                </a:ext>
              </a:extLst>
            </p:cNvPr>
            <p:cNvSpPr/>
            <p:nvPr/>
          </p:nvSpPr>
          <p:spPr>
            <a:xfrm>
              <a:off x="6963981" y="1774874"/>
              <a:ext cx="108000" cy="10800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C912CB-B73A-D22E-ED57-D57D6DFD76C8}"/>
                </a:ext>
              </a:extLst>
            </p:cNvPr>
            <p:cNvSpPr txBox="1"/>
            <p:nvPr/>
          </p:nvSpPr>
          <p:spPr>
            <a:xfrm>
              <a:off x="7145446" y="1671258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기존 충전소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5705735" y="813449"/>
            <a:ext cx="1757225" cy="348980"/>
            <a:chOff x="6689683" y="5312563"/>
            <a:chExt cx="1757225" cy="34898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81114B-B5AA-1556-CF7C-6374ABEAC66B}"/>
                </a:ext>
              </a:extLst>
            </p:cNvPr>
            <p:cNvSpPr/>
            <p:nvPr/>
          </p:nvSpPr>
          <p:spPr>
            <a:xfrm>
              <a:off x="6689683" y="5318035"/>
              <a:ext cx="343508" cy="3435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C912CB-B73A-D22E-ED57-D57D6DFD76C8}"/>
                </a:ext>
              </a:extLst>
            </p:cNvPr>
            <p:cNvSpPr txBox="1"/>
            <p:nvPr/>
          </p:nvSpPr>
          <p:spPr>
            <a:xfrm>
              <a:off x="7059990" y="5312563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입지 후보 격자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394853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5.5</a:t>
            </a:r>
            <a:endParaRPr lang="ko-KR" alt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176804" y="304579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4.5</a:t>
            </a:r>
            <a:endParaRPr lang="ko-KR" alt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2223860" y="145402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4.0</a:t>
            </a:r>
            <a:endParaRPr lang="ko-KR" alt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2214111" y="3852473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4.0</a:t>
            </a:r>
            <a:endParaRPr lang="ko-KR" alt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2249335" y="2258022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2.0</a:t>
            </a:r>
            <a:endParaRPr lang="ko-KR" alt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866411" y="148657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1.5</a:t>
            </a:r>
            <a:endParaRPr lang="ko-KR" altLang="en-US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3023319" y="70397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1.5</a:t>
            </a:r>
            <a:endParaRPr lang="ko-KR" altLang="en-US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651490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3.0</a:t>
            </a:r>
            <a:endParaRPr lang="ko-KR" altLang="en-US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3025466" y="227434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2.5</a:t>
            </a:r>
            <a:endParaRPr lang="ko-KR" altLang="en-US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529652" y="4879453"/>
            <a:ext cx="4235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매력 점수</a:t>
            </a:r>
            <a:r>
              <a:rPr lang="en-US" altLang="ko-KR" sz="1400" dirty="0"/>
              <a:t> : </a:t>
            </a:r>
            <a:r>
              <a:rPr lang="ko-KR" altLang="en-US" sz="1400" dirty="0"/>
              <a:t>인구 점수</a:t>
            </a:r>
            <a:r>
              <a:rPr lang="en-US" altLang="ko-KR" sz="1400" dirty="0"/>
              <a:t>, </a:t>
            </a:r>
            <a:r>
              <a:rPr lang="ko-KR" altLang="en-US" sz="1400" dirty="0"/>
              <a:t>교통량 점수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관심지점</a:t>
            </a:r>
            <a:r>
              <a:rPr lang="ko-KR" altLang="en-US" sz="1400" dirty="0"/>
              <a:t> 점수</a:t>
            </a:r>
            <a:endParaRPr lang="en-US" altLang="ko-KR" sz="1400" dirty="0"/>
          </a:p>
          <a:p>
            <a:r>
              <a:rPr lang="en-US" altLang="ko-KR" sz="1400" dirty="0"/>
              <a:t>               </a:t>
            </a:r>
            <a:r>
              <a:rPr lang="ko-KR" altLang="en-US" sz="1400" dirty="0"/>
              <a:t>의 가중평균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025466" y="306959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3.5</a:t>
            </a:r>
            <a:endParaRPr lang="ko-KR" altLang="en-US" b="1" dirty="0"/>
          </a:p>
        </p:txBody>
      </p:sp>
      <p:grpSp>
        <p:nvGrpSpPr>
          <p:cNvPr id="180" name="그룹 179"/>
          <p:cNvGrpSpPr/>
          <p:nvPr/>
        </p:nvGrpSpPr>
        <p:grpSpPr>
          <a:xfrm>
            <a:off x="6049243" y="675682"/>
            <a:ext cx="3976255" cy="3976255"/>
            <a:chOff x="2355272" y="886690"/>
            <a:chExt cx="3976255" cy="3976255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F3E624A3-55A0-2E9D-02B6-FB9B531B45FB}"/>
                </a:ext>
              </a:extLst>
            </p:cNvPr>
            <p:cNvGrpSpPr/>
            <p:nvPr/>
          </p:nvGrpSpPr>
          <p:grpSpPr>
            <a:xfrm>
              <a:off x="2355272" y="886690"/>
              <a:ext cx="3976255" cy="3976255"/>
              <a:chOff x="2355272" y="886690"/>
              <a:chExt cx="2355275" cy="2355275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2389F9C0-BC42-54CB-8ACC-5D1AB7D60865}"/>
                  </a:ext>
                </a:extLst>
              </p:cNvPr>
              <p:cNvSpPr/>
              <p:nvPr/>
            </p:nvSpPr>
            <p:spPr>
              <a:xfrm>
                <a:off x="282632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FC81114B-B5AA-1556-CF7C-6374ABEAC66B}"/>
                  </a:ext>
                </a:extLst>
              </p:cNvPr>
              <p:cNvSpPr/>
              <p:nvPr/>
            </p:nvSpPr>
            <p:spPr>
              <a:xfrm>
                <a:off x="3297382" y="1357745"/>
                <a:ext cx="471055" cy="471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C796D97-4C91-FCFA-BB38-C39948DF3CBC}"/>
                  </a:ext>
                </a:extLst>
              </p:cNvPr>
              <p:cNvSpPr/>
              <p:nvPr/>
            </p:nvSpPr>
            <p:spPr>
              <a:xfrm>
                <a:off x="376843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2196E76-C759-2183-E5C6-647689F48E92}"/>
                  </a:ext>
                </a:extLst>
              </p:cNvPr>
              <p:cNvSpPr/>
              <p:nvPr/>
            </p:nvSpPr>
            <p:spPr>
              <a:xfrm>
                <a:off x="2826327" y="1828800"/>
                <a:ext cx="471055" cy="471055"/>
              </a:xfrm>
              <a:prstGeom prst="rect">
                <a:avLst/>
              </a:prstGeom>
              <a:solidFill>
                <a:srgbClr val="2C70A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D89DF5-257A-B24A-628E-7766C2982CC6}"/>
                  </a:ext>
                </a:extLst>
              </p:cNvPr>
              <p:cNvSpPr/>
              <p:nvPr/>
            </p:nvSpPr>
            <p:spPr>
              <a:xfrm>
                <a:off x="3297382" y="1828800"/>
                <a:ext cx="471055" cy="471055"/>
              </a:xfrm>
              <a:prstGeom prst="rect">
                <a:avLst/>
              </a:prstGeom>
              <a:solidFill>
                <a:srgbClr val="8EBA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B32087C-2617-C5FE-4668-689C353FFAF2}"/>
                  </a:ext>
                </a:extLst>
              </p:cNvPr>
              <p:cNvSpPr/>
              <p:nvPr/>
            </p:nvSpPr>
            <p:spPr>
              <a:xfrm>
                <a:off x="3768437" y="1828800"/>
                <a:ext cx="471055" cy="471055"/>
              </a:xfrm>
              <a:prstGeom prst="rect">
                <a:avLst/>
              </a:prstGeom>
              <a:solidFill>
                <a:srgbClr val="79AD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E6204FE4-48A3-CBD6-763E-22D02DAA126B}"/>
                  </a:ext>
                </a:extLst>
              </p:cNvPr>
              <p:cNvSpPr/>
              <p:nvPr/>
            </p:nvSpPr>
            <p:spPr>
              <a:xfrm>
                <a:off x="282632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D2A7D47B-C780-8D73-F3CD-8B05FA5BC388}"/>
                  </a:ext>
                </a:extLst>
              </p:cNvPr>
              <p:cNvSpPr/>
              <p:nvPr/>
            </p:nvSpPr>
            <p:spPr>
              <a:xfrm>
                <a:off x="329738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5059F62A-A229-35CD-6276-0F0135D9EE46}"/>
                  </a:ext>
                </a:extLst>
              </p:cNvPr>
              <p:cNvSpPr/>
              <p:nvPr/>
            </p:nvSpPr>
            <p:spPr>
              <a:xfrm>
                <a:off x="3768437" y="2299855"/>
                <a:ext cx="471055" cy="471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23C68993-9BE2-93E9-4650-7CC4C7579508}"/>
                  </a:ext>
                </a:extLst>
              </p:cNvPr>
              <p:cNvSpPr/>
              <p:nvPr/>
            </p:nvSpPr>
            <p:spPr>
              <a:xfrm>
                <a:off x="423949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B676BB89-55BC-5251-347A-57D74532E527}"/>
                  </a:ext>
                </a:extLst>
              </p:cNvPr>
              <p:cNvSpPr/>
              <p:nvPr/>
            </p:nvSpPr>
            <p:spPr>
              <a:xfrm>
                <a:off x="3297382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09EA7E23-BD63-9E4C-03CF-DB20CE9E33D1}"/>
                  </a:ext>
                </a:extLst>
              </p:cNvPr>
              <p:cNvSpPr/>
              <p:nvPr/>
            </p:nvSpPr>
            <p:spPr>
              <a:xfrm>
                <a:off x="3768437" y="886690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1EFD52A9-D9D3-61A3-52DC-4ADC7BC8615D}"/>
                  </a:ext>
                </a:extLst>
              </p:cNvPr>
              <p:cNvSpPr/>
              <p:nvPr/>
            </p:nvSpPr>
            <p:spPr>
              <a:xfrm>
                <a:off x="4239491" y="1357745"/>
                <a:ext cx="471055" cy="471055"/>
              </a:xfrm>
              <a:prstGeom prst="rect">
                <a:avLst/>
              </a:prstGeom>
              <a:solidFill>
                <a:srgbClr val="B6D2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AE655F0B-637F-99B0-6675-BCAC2A83C504}"/>
                  </a:ext>
                </a:extLst>
              </p:cNvPr>
              <p:cNvSpPr/>
              <p:nvPr/>
            </p:nvSpPr>
            <p:spPr>
              <a:xfrm>
                <a:off x="3297382" y="277091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BC2168A9-5C73-52CF-755F-B1EC1C81E25D}"/>
                  </a:ext>
                </a:extLst>
              </p:cNvPr>
              <p:cNvSpPr/>
              <p:nvPr/>
            </p:nvSpPr>
            <p:spPr>
              <a:xfrm>
                <a:off x="235527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E3FA5EA-4A41-FB97-502F-13CF31B341A8}"/>
                  </a:ext>
                </a:extLst>
              </p:cNvPr>
              <p:cNvSpPr/>
              <p:nvPr/>
            </p:nvSpPr>
            <p:spPr>
              <a:xfrm>
                <a:off x="2355272" y="2299855"/>
                <a:ext cx="471055" cy="471055"/>
              </a:xfrm>
              <a:prstGeom prst="rect">
                <a:avLst/>
              </a:prstGeom>
              <a:solidFill>
                <a:srgbClr val="7EB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3F96B6B-42E0-DA49-FA12-2F046F887B8C}"/>
                  </a:ext>
                </a:extLst>
              </p:cNvPr>
              <p:cNvSpPr/>
              <p:nvPr/>
            </p:nvSpPr>
            <p:spPr>
              <a:xfrm>
                <a:off x="2826327" y="2770909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D317260A-56E2-0C43-39AE-9E96A709CE0F}"/>
                  </a:ext>
                </a:extLst>
              </p:cNvPr>
              <p:cNvSpPr/>
              <p:nvPr/>
            </p:nvSpPr>
            <p:spPr>
              <a:xfrm>
                <a:off x="4239491" y="2299854"/>
                <a:ext cx="471055" cy="471055"/>
              </a:xfrm>
              <a:prstGeom prst="rect">
                <a:avLst/>
              </a:prstGeom>
              <a:solidFill>
                <a:srgbClr val="3E89C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34C42B5-22AD-8939-7B66-B24CCF43283D}"/>
                </a:ext>
              </a:extLst>
            </p:cNvPr>
            <p:cNvSpPr/>
            <p:nvPr/>
          </p:nvSpPr>
          <p:spPr>
            <a:xfrm>
              <a:off x="4524891" y="182414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262864D-4A05-D29A-FB72-B8798897817C}"/>
                </a:ext>
              </a:extLst>
            </p:cNvPr>
            <p:cNvSpPr/>
            <p:nvPr/>
          </p:nvSpPr>
          <p:spPr>
            <a:xfrm>
              <a:off x="3332012" y="2874817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127B2985-46BC-BBD6-871E-4DCD0E4F2E4E}"/>
                </a:ext>
              </a:extLst>
            </p:cNvPr>
            <p:cNvSpPr/>
            <p:nvPr/>
          </p:nvSpPr>
          <p:spPr>
            <a:xfrm>
              <a:off x="5717765" y="344146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E0CFA3-BF9B-1783-2451-A6776F079EBB}"/>
                </a:ext>
              </a:extLst>
            </p:cNvPr>
            <p:cNvSpPr/>
            <p:nvPr/>
          </p:nvSpPr>
          <p:spPr>
            <a:xfrm>
              <a:off x="3729638" y="3056309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다이아몬드 185">
              <a:extLst>
                <a:ext uri="{FF2B5EF4-FFF2-40B4-BE49-F238E27FC236}">
                  <a16:creationId xmlns:a16="http://schemas.microsoft.com/office/drawing/2014/main" id="{D5B14134-9758-B6D3-DF73-05F1B3848C52}"/>
                </a:ext>
              </a:extLst>
            </p:cNvPr>
            <p:cNvSpPr/>
            <p:nvPr/>
          </p:nvSpPr>
          <p:spPr>
            <a:xfrm>
              <a:off x="5255714" y="2894208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다이아몬드 186">
              <a:extLst>
                <a:ext uri="{FF2B5EF4-FFF2-40B4-BE49-F238E27FC236}">
                  <a16:creationId xmlns:a16="http://schemas.microsoft.com/office/drawing/2014/main" id="{697C1C4D-7E29-5D0B-0160-4974A4BFE2F7}"/>
                </a:ext>
              </a:extLst>
            </p:cNvPr>
            <p:cNvSpPr/>
            <p:nvPr/>
          </p:nvSpPr>
          <p:spPr>
            <a:xfrm>
              <a:off x="3314001" y="3540472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6806530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5.5</a:t>
            </a:r>
            <a:endParaRPr lang="ko-KR" altLang="en-US" b="1" dirty="0"/>
          </a:p>
        </p:txBody>
      </p:sp>
      <p:sp>
        <p:nvSpPr>
          <p:cNvPr id="212" name="TextBox 211"/>
          <p:cNvSpPr txBox="1"/>
          <p:nvPr/>
        </p:nvSpPr>
        <p:spPr>
          <a:xfrm>
            <a:off x="9588481" y="304579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4.5</a:t>
            </a:r>
            <a:endParaRPr lang="ko-KR" altLang="en-US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7635537" y="145402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4.0</a:t>
            </a:r>
            <a:endParaRPr lang="ko-KR" altLang="en-US" b="1" dirty="0"/>
          </a:p>
        </p:txBody>
      </p:sp>
      <p:sp>
        <p:nvSpPr>
          <p:cNvPr id="214" name="TextBox 213"/>
          <p:cNvSpPr txBox="1"/>
          <p:nvPr/>
        </p:nvSpPr>
        <p:spPr>
          <a:xfrm>
            <a:off x="7625788" y="3852473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4.0</a:t>
            </a:r>
            <a:endParaRPr lang="ko-KR" altLang="en-US" b="1" dirty="0"/>
          </a:p>
        </p:txBody>
      </p:sp>
      <p:sp>
        <p:nvSpPr>
          <p:cNvPr id="215" name="TextBox 214"/>
          <p:cNvSpPr txBox="1"/>
          <p:nvPr/>
        </p:nvSpPr>
        <p:spPr>
          <a:xfrm>
            <a:off x="7661012" y="2258022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2.0</a:t>
            </a:r>
            <a:endParaRPr lang="ko-KR" altLang="en-US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9278088" y="148657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1.5</a:t>
            </a:r>
            <a:endParaRPr lang="ko-KR" altLang="en-US" b="1" dirty="0"/>
          </a:p>
        </p:txBody>
      </p:sp>
      <p:sp>
        <p:nvSpPr>
          <p:cNvPr id="217" name="TextBox 216"/>
          <p:cNvSpPr txBox="1"/>
          <p:nvPr/>
        </p:nvSpPr>
        <p:spPr>
          <a:xfrm>
            <a:off x="8434996" y="70397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1.5</a:t>
            </a:r>
            <a:endParaRPr lang="ko-KR" altLang="en-US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6063167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3.0</a:t>
            </a:r>
            <a:endParaRPr lang="ko-KR" altLang="en-US" b="1" dirty="0"/>
          </a:p>
        </p:txBody>
      </p:sp>
      <p:sp>
        <p:nvSpPr>
          <p:cNvPr id="219" name="TextBox 218"/>
          <p:cNvSpPr txBox="1"/>
          <p:nvPr/>
        </p:nvSpPr>
        <p:spPr>
          <a:xfrm>
            <a:off x="8437143" y="227434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2.5</a:t>
            </a:r>
            <a:endParaRPr lang="ko-KR" altLang="en-US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8437143" y="306959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3.5</a:t>
            </a:r>
            <a:endParaRPr lang="ko-KR" altLang="en-US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7770266" y="1761443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8576150" y="3374550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5786799" y="4879453"/>
            <a:ext cx="63257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새로운 최단거리의 합</a:t>
            </a:r>
            <a:r>
              <a:rPr lang="en-US" altLang="ko-KR" sz="1400" dirty="0"/>
              <a:t>(Da) : </a:t>
            </a:r>
            <a:r>
              <a:rPr lang="ko-KR" altLang="en-US" sz="1400" dirty="0"/>
              <a:t>격자 </a:t>
            </a:r>
            <a:r>
              <a:rPr lang="en-US" altLang="ko-KR" sz="1400" dirty="0"/>
              <a:t>A</a:t>
            </a:r>
            <a:r>
              <a:rPr lang="ko-KR" altLang="en-US" sz="1400" dirty="0"/>
              <a:t>의 중심에 충전소가 위치한다고 가정한 후</a:t>
            </a:r>
            <a:endParaRPr lang="en-US" altLang="ko-KR" sz="1400" dirty="0"/>
          </a:p>
          <a:p>
            <a:r>
              <a:rPr lang="en-US" altLang="ko-KR" sz="1400" dirty="0"/>
              <a:t>             </a:t>
            </a:r>
            <a:r>
              <a:rPr lang="ko-KR" altLang="en-US" sz="1400" dirty="0"/>
              <a:t>각 격자의 중심에서 가장 가까운 충전소까지의 최단거리의 합</a:t>
            </a:r>
            <a:endParaRPr lang="en-US" altLang="ko-KR" sz="1400" dirty="0"/>
          </a:p>
          <a:p>
            <a:r>
              <a:rPr lang="ko-KR" altLang="en-US" sz="1400" dirty="0"/>
              <a:t>거리 점수</a:t>
            </a:r>
            <a:r>
              <a:rPr lang="en-US" altLang="ko-KR" sz="1400" dirty="0"/>
              <a:t>(Sa)</a:t>
            </a:r>
            <a:r>
              <a:rPr lang="ko-KR" altLang="en-US" sz="1400" dirty="0"/>
              <a:t> </a:t>
            </a:r>
            <a:r>
              <a:rPr lang="en-US" altLang="ko-KR" sz="1400" dirty="0"/>
              <a:t>: (D – Da) * K</a:t>
            </a:r>
          </a:p>
          <a:p>
            <a:endParaRPr lang="en-US" altLang="ko-KR" sz="1400" dirty="0"/>
          </a:p>
          <a:p>
            <a:r>
              <a:rPr lang="en-US" altLang="ko-KR" sz="1400" dirty="0"/>
              <a:t>(A, B)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입지잠재력</a:t>
            </a:r>
            <a:r>
              <a:rPr lang="ko-KR" altLang="en-US" sz="1400" dirty="0"/>
              <a:t> 점수 </a:t>
            </a:r>
            <a:r>
              <a:rPr lang="en-US" altLang="ko-KR" sz="1400" dirty="0"/>
              <a:t>= (4.0 + Sa) + (3.5 + Sb)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529652" y="5402673"/>
            <a:ext cx="43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최단거리의 합</a:t>
            </a:r>
            <a:r>
              <a:rPr lang="en-US" altLang="ko-KR" sz="1400" dirty="0"/>
              <a:t>(D) : </a:t>
            </a:r>
            <a:r>
              <a:rPr lang="ko-KR" altLang="en-US" sz="1400" dirty="0"/>
              <a:t>각 격자의 중심에서 가장 가까운 </a:t>
            </a:r>
            <a:endParaRPr lang="en-US" altLang="ko-KR" sz="1400" dirty="0"/>
          </a:p>
          <a:p>
            <a:r>
              <a:rPr lang="en-US" altLang="ko-KR" sz="1400" dirty="0"/>
              <a:t>	      </a:t>
            </a:r>
            <a:r>
              <a:rPr lang="ko-KR" altLang="en-US" sz="1400" dirty="0"/>
              <a:t>충전소까지의 최단거리의 합</a:t>
            </a:r>
          </a:p>
        </p:txBody>
      </p:sp>
      <p:sp>
        <p:nvSpPr>
          <p:cNvPr id="225" name="폭발 2 224"/>
          <p:cNvSpPr/>
          <p:nvPr/>
        </p:nvSpPr>
        <p:spPr>
          <a:xfrm>
            <a:off x="9131626" y="213569"/>
            <a:ext cx="3548919" cy="135014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입지잠재력</a:t>
            </a:r>
            <a:r>
              <a:rPr lang="ko-KR" altLang="en-US" sz="1400" b="1" dirty="0"/>
              <a:t> 점수가 높은 격자로 선정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0410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55272" y="886690"/>
            <a:ext cx="3976255" cy="3976255"/>
            <a:chOff x="2355272" y="886690"/>
            <a:chExt cx="3976255" cy="397625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E624A3-55A0-2E9D-02B6-FB9B531B45FB}"/>
                </a:ext>
              </a:extLst>
            </p:cNvPr>
            <p:cNvGrpSpPr/>
            <p:nvPr/>
          </p:nvGrpSpPr>
          <p:grpSpPr>
            <a:xfrm>
              <a:off x="2355272" y="886690"/>
              <a:ext cx="3976255" cy="3976255"/>
              <a:chOff x="2355272" y="886690"/>
              <a:chExt cx="2355275" cy="235527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89F9C0-BC42-54CB-8ACC-5D1AB7D60865}"/>
                  </a:ext>
                </a:extLst>
              </p:cNvPr>
              <p:cNvSpPr/>
              <p:nvPr/>
            </p:nvSpPr>
            <p:spPr>
              <a:xfrm>
                <a:off x="282632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C81114B-B5AA-1556-CF7C-6374ABEAC66B}"/>
                  </a:ext>
                </a:extLst>
              </p:cNvPr>
              <p:cNvSpPr/>
              <p:nvPr/>
            </p:nvSpPr>
            <p:spPr>
              <a:xfrm>
                <a:off x="3297382" y="1357745"/>
                <a:ext cx="471055" cy="471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C796D97-4C91-FCFA-BB38-C39948DF3CBC}"/>
                  </a:ext>
                </a:extLst>
              </p:cNvPr>
              <p:cNvSpPr/>
              <p:nvPr/>
            </p:nvSpPr>
            <p:spPr>
              <a:xfrm>
                <a:off x="376843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196E76-C759-2183-E5C6-647689F48E92}"/>
                  </a:ext>
                </a:extLst>
              </p:cNvPr>
              <p:cNvSpPr/>
              <p:nvPr/>
            </p:nvSpPr>
            <p:spPr>
              <a:xfrm>
                <a:off x="2826327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D89DF5-257A-B24A-628E-7766C2982CC6}"/>
                  </a:ext>
                </a:extLst>
              </p:cNvPr>
              <p:cNvSpPr/>
              <p:nvPr/>
            </p:nvSpPr>
            <p:spPr>
              <a:xfrm>
                <a:off x="329738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B32087C-2617-C5FE-4668-689C353FFAF2}"/>
                  </a:ext>
                </a:extLst>
              </p:cNvPr>
              <p:cNvSpPr/>
              <p:nvPr/>
            </p:nvSpPr>
            <p:spPr>
              <a:xfrm>
                <a:off x="3768437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6204FE4-48A3-CBD6-763E-22D02DAA126B}"/>
                  </a:ext>
                </a:extLst>
              </p:cNvPr>
              <p:cNvSpPr/>
              <p:nvPr/>
            </p:nvSpPr>
            <p:spPr>
              <a:xfrm>
                <a:off x="282632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2A7D47B-C780-8D73-F3CD-8B05FA5BC388}"/>
                  </a:ext>
                </a:extLst>
              </p:cNvPr>
              <p:cNvSpPr/>
              <p:nvPr/>
            </p:nvSpPr>
            <p:spPr>
              <a:xfrm>
                <a:off x="329738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059F62A-A229-35CD-6276-0F0135D9EE46}"/>
                  </a:ext>
                </a:extLst>
              </p:cNvPr>
              <p:cNvSpPr/>
              <p:nvPr/>
            </p:nvSpPr>
            <p:spPr>
              <a:xfrm>
                <a:off x="376843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C68993-9BE2-93E9-4650-7CC4C7579508}"/>
                  </a:ext>
                </a:extLst>
              </p:cNvPr>
              <p:cNvSpPr/>
              <p:nvPr/>
            </p:nvSpPr>
            <p:spPr>
              <a:xfrm>
                <a:off x="423949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76BB89-55BC-5251-347A-57D74532E527}"/>
                  </a:ext>
                </a:extLst>
              </p:cNvPr>
              <p:cNvSpPr/>
              <p:nvPr/>
            </p:nvSpPr>
            <p:spPr>
              <a:xfrm>
                <a:off x="3297382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EA7E23-BD63-9E4C-03CF-DB20CE9E33D1}"/>
                  </a:ext>
                </a:extLst>
              </p:cNvPr>
              <p:cNvSpPr/>
              <p:nvPr/>
            </p:nvSpPr>
            <p:spPr>
              <a:xfrm>
                <a:off x="3768437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EFD52A9-D9D3-61A3-52DC-4ADC7BC8615D}"/>
                  </a:ext>
                </a:extLst>
              </p:cNvPr>
              <p:cNvSpPr/>
              <p:nvPr/>
            </p:nvSpPr>
            <p:spPr>
              <a:xfrm>
                <a:off x="4239491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655F0B-637F-99B0-6675-BCAC2A83C504}"/>
                  </a:ext>
                </a:extLst>
              </p:cNvPr>
              <p:cNvSpPr/>
              <p:nvPr/>
            </p:nvSpPr>
            <p:spPr>
              <a:xfrm>
                <a:off x="3297382" y="277091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C2168A9-5C73-52CF-755F-B1EC1C81E25D}"/>
                  </a:ext>
                </a:extLst>
              </p:cNvPr>
              <p:cNvSpPr/>
              <p:nvPr/>
            </p:nvSpPr>
            <p:spPr>
              <a:xfrm>
                <a:off x="235527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E3FA5EA-4A41-FB97-502F-13CF31B341A8}"/>
                  </a:ext>
                </a:extLst>
              </p:cNvPr>
              <p:cNvSpPr/>
              <p:nvPr/>
            </p:nvSpPr>
            <p:spPr>
              <a:xfrm>
                <a:off x="235527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3F96B6B-42E0-DA49-FA12-2F046F887B8C}"/>
                  </a:ext>
                </a:extLst>
              </p:cNvPr>
              <p:cNvSpPr/>
              <p:nvPr/>
            </p:nvSpPr>
            <p:spPr>
              <a:xfrm>
                <a:off x="2826327" y="2770909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317260A-56E2-0C43-39AE-9E96A709CE0F}"/>
                  </a:ext>
                </a:extLst>
              </p:cNvPr>
              <p:cNvSpPr/>
              <p:nvPr/>
            </p:nvSpPr>
            <p:spPr>
              <a:xfrm>
                <a:off x="4239491" y="2299854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/>
            <p:cNvSpPr/>
            <p:nvPr/>
          </p:nvSpPr>
          <p:spPr>
            <a:xfrm>
              <a:off x="4316582" y="2045958"/>
              <a:ext cx="67215" cy="672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334C42B5-22AD-8939-7B66-B24CCF43283D}"/>
              </a:ext>
            </a:extLst>
          </p:cNvPr>
          <p:cNvSpPr/>
          <p:nvPr/>
        </p:nvSpPr>
        <p:spPr>
          <a:xfrm>
            <a:off x="4524891" y="1824148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62864D-4A05-D29A-FB72-B8798897817C}"/>
              </a:ext>
            </a:extLst>
          </p:cNvPr>
          <p:cNvSpPr/>
          <p:nvPr/>
        </p:nvSpPr>
        <p:spPr>
          <a:xfrm>
            <a:off x="3332012" y="2874817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7B2985-46BC-BBD6-871E-4DCD0E4F2E4E}"/>
              </a:ext>
            </a:extLst>
          </p:cNvPr>
          <p:cNvSpPr/>
          <p:nvPr/>
        </p:nvSpPr>
        <p:spPr>
          <a:xfrm>
            <a:off x="5717765" y="3441468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1E0CFA3-BF9B-1783-2451-A6776F079EBB}"/>
              </a:ext>
            </a:extLst>
          </p:cNvPr>
          <p:cNvSpPr/>
          <p:nvPr/>
        </p:nvSpPr>
        <p:spPr>
          <a:xfrm>
            <a:off x="3729638" y="3056309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5B14134-9758-B6D3-DF73-05F1B3848C52}"/>
              </a:ext>
            </a:extLst>
          </p:cNvPr>
          <p:cNvSpPr/>
          <p:nvPr/>
        </p:nvSpPr>
        <p:spPr>
          <a:xfrm>
            <a:off x="5255714" y="2894208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97C1C4D-7E29-5D0B-0160-4974A4BFE2F7}"/>
              </a:ext>
            </a:extLst>
          </p:cNvPr>
          <p:cNvSpPr/>
          <p:nvPr/>
        </p:nvSpPr>
        <p:spPr>
          <a:xfrm>
            <a:off x="3314001" y="3540472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FFF3DD7-1E81-1E9B-52FC-1DDD8A1DB8DA}"/>
              </a:ext>
            </a:extLst>
          </p:cNvPr>
          <p:cNvSpPr/>
          <p:nvPr/>
        </p:nvSpPr>
        <p:spPr>
          <a:xfrm>
            <a:off x="6972987" y="2253550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8EF5E-FE0F-634D-532A-4048B7F51DF0}"/>
              </a:ext>
            </a:extLst>
          </p:cNvPr>
          <p:cNvSpPr txBox="1"/>
          <p:nvPr/>
        </p:nvSpPr>
        <p:spPr>
          <a:xfrm>
            <a:off x="7273636" y="21409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관심 지점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592A9FA4-5596-DD10-779A-592D44340FD6}"/>
              </a:ext>
            </a:extLst>
          </p:cNvPr>
          <p:cNvSpPr/>
          <p:nvPr/>
        </p:nvSpPr>
        <p:spPr>
          <a:xfrm>
            <a:off x="6963981" y="1774874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7273636" y="16712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충전소</a:t>
            </a:r>
          </a:p>
        </p:txBody>
      </p:sp>
      <p:sp>
        <p:nvSpPr>
          <p:cNvPr id="33" name="타원 32"/>
          <p:cNvSpPr/>
          <p:nvPr/>
        </p:nvSpPr>
        <p:spPr>
          <a:xfrm>
            <a:off x="7024176" y="2770930"/>
            <a:ext cx="67215" cy="672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8EF5E-FE0F-634D-532A-4048B7F51DF0}"/>
              </a:ext>
            </a:extLst>
          </p:cNvPr>
          <p:cNvSpPr txBox="1"/>
          <p:nvPr/>
        </p:nvSpPr>
        <p:spPr>
          <a:xfrm>
            <a:off x="7273636" y="2610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격자 중심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81114B-B5AA-1556-CF7C-6374ABEAC66B}"/>
              </a:ext>
            </a:extLst>
          </p:cNvPr>
          <p:cNvSpPr/>
          <p:nvPr/>
        </p:nvSpPr>
        <p:spPr>
          <a:xfrm>
            <a:off x="6809322" y="1160610"/>
            <a:ext cx="478677" cy="4786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7273636" y="120641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분석할 격자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5192736" y="3621522"/>
            <a:ext cx="3233172" cy="2062582"/>
            <a:chOff x="7192152" y="3633037"/>
            <a:chExt cx="3233172" cy="2062582"/>
          </a:xfrm>
        </p:grpSpPr>
        <p:grpSp>
          <p:nvGrpSpPr>
            <p:cNvPr id="40" name="그룹 39"/>
            <p:cNvGrpSpPr/>
            <p:nvPr/>
          </p:nvGrpSpPr>
          <p:grpSpPr>
            <a:xfrm rot="20005934">
              <a:off x="7192152" y="3633037"/>
              <a:ext cx="3233172" cy="2062582"/>
              <a:chOff x="7273636" y="3590932"/>
              <a:chExt cx="3233172" cy="2062582"/>
            </a:xfrm>
          </p:grpSpPr>
          <p:sp>
            <p:nvSpPr>
              <p:cNvPr id="37" name="위쪽 리본 36"/>
              <p:cNvSpPr/>
              <p:nvPr/>
            </p:nvSpPr>
            <p:spPr>
              <a:xfrm>
                <a:off x="7273636" y="4067691"/>
                <a:ext cx="3233172" cy="1330785"/>
              </a:xfrm>
              <a:prstGeom prst="ribbon2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포인트가 10개인 별 37"/>
              <p:cNvSpPr/>
              <p:nvPr/>
            </p:nvSpPr>
            <p:spPr>
              <a:xfrm>
                <a:off x="7859221" y="3590932"/>
                <a:ext cx="2062582" cy="2062582"/>
              </a:xfrm>
              <a:prstGeom prst="star10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8112730" y="4143698"/>
              <a:ext cx="139201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입지잠재력</a:t>
              </a:r>
              <a:r>
                <a:rPr lang="ko-KR" altLang="en-US" dirty="0">
                  <a:solidFill>
                    <a:schemeClr val="bg1"/>
                  </a:solidFill>
                </a:rPr>
                <a:t> 점수가 높은 격자로 선정</a:t>
              </a:r>
              <a:r>
                <a:rPr lang="en-US" altLang="ko-KR" dirty="0">
                  <a:solidFill>
                    <a:schemeClr val="bg1"/>
                  </a:solidFill>
                </a:rPr>
                <a:t>!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3028950"/>
            <a:ext cx="1657350" cy="80010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8743910" y="1859575"/>
            <a:ext cx="1953822" cy="562707"/>
            <a:chOff x="8743910" y="1859575"/>
            <a:chExt cx="1953822" cy="562707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743910" y="1859575"/>
              <a:ext cx="1784838" cy="562707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0578440" y="1950082"/>
              <a:ext cx="119292" cy="381692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743910" y="2533428"/>
            <a:ext cx="2353872" cy="562707"/>
            <a:chOff x="8743910" y="2533428"/>
            <a:chExt cx="2353872" cy="562707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8743910" y="2533428"/>
              <a:ext cx="2184440" cy="562707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978490" y="2623935"/>
              <a:ext cx="119292" cy="381692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743910" y="3232159"/>
            <a:ext cx="2798372" cy="562707"/>
            <a:chOff x="8743910" y="3232159"/>
            <a:chExt cx="2798372" cy="56270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743910" y="3232159"/>
              <a:ext cx="2628940" cy="562707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1422990" y="3322666"/>
              <a:ext cx="119292" cy="381692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89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02632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82" y="1819636"/>
            <a:ext cx="2014766" cy="1630520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793542" y="2505864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71671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34372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21623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89018" y="1255760"/>
            <a:ext cx="223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30492" y="3703097"/>
            <a:ext cx="250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667" y="1676914"/>
            <a:ext cx="1829004" cy="19144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198569" y="244050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1728557"/>
            <a:ext cx="1697164" cy="1906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05749" y="4284415"/>
            <a:ext cx="319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692" t="7607" r="-2692" b="10632"/>
          <a:stretch/>
        </p:blipFill>
        <p:spPr>
          <a:xfrm>
            <a:off x="8319223" y="4745022"/>
            <a:ext cx="1769183" cy="1535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819402" y="6336049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10740707" y="3152906"/>
            <a:ext cx="407181" cy="1911274"/>
          </a:xfrm>
          <a:prstGeom prst="curvedLeftArrow">
            <a:avLst>
              <a:gd name="adj1" fmla="val 25000"/>
              <a:gd name="adj2" fmla="val 79767"/>
              <a:gd name="adj3" fmla="val 34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93000" y="6336049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539" y="4745022"/>
            <a:ext cx="2929223" cy="15299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57540" y="4284415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24" name="오른쪽 화살표 23"/>
          <p:cNvSpPr/>
          <p:nvPr/>
        </p:nvSpPr>
        <p:spPr>
          <a:xfrm flipH="1">
            <a:off x="7635176" y="539160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168019" y="4284415"/>
            <a:ext cx="1949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28486" y="6336049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 후보지 제시</a:t>
            </a:r>
          </a:p>
        </p:txBody>
      </p:sp>
      <p:sp>
        <p:nvSpPr>
          <p:cNvPr id="28" name="오른쪽 화살표 27"/>
          <p:cNvSpPr/>
          <p:nvPr/>
        </p:nvSpPr>
        <p:spPr>
          <a:xfrm flipH="1">
            <a:off x="3674826" y="539160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764" y="4714706"/>
            <a:ext cx="2092357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685</Words>
  <Application>Microsoft Office PowerPoint</Application>
  <PresentationFormat>와이드스크린</PresentationFormat>
  <Paragraphs>228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</dc:creator>
  <cp:lastModifiedBy>이동규(2017200026)</cp:lastModifiedBy>
  <cp:revision>62</cp:revision>
  <dcterms:created xsi:type="dcterms:W3CDTF">2023-06-20T03:22:40Z</dcterms:created>
  <dcterms:modified xsi:type="dcterms:W3CDTF">2023-06-21T13:07:29Z</dcterms:modified>
</cp:coreProperties>
</file>